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964" r:id="rId1"/>
  </p:sldMasterIdLst>
  <p:notesMasterIdLst>
    <p:notesMasterId r:id="rId30"/>
  </p:notesMasterIdLst>
  <p:handoutMasterIdLst>
    <p:handoutMasterId r:id="rId31"/>
  </p:handoutMasterIdLst>
  <p:sldIdLst>
    <p:sldId id="324" r:id="rId2"/>
    <p:sldId id="346" r:id="rId3"/>
    <p:sldId id="396" r:id="rId4"/>
    <p:sldId id="397" r:id="rId5"/>
    <p:sldId id="408" r:id="rId6"/>
    <p:sldId id="403" r:id="rId7"/>
    <p:sldId id="400" r:id="rId8"/>
    <p:sldId id="404" r:id="rId9"/>
    <p:sldId id="401" r:id="rId10"/>
    <p:sldId id="407" r:id="rId11"/>
    <p:sldId id="406" r:id="rId12"/>
    <p:sldId id="292" r:id="rId13"/>
    <p:sldId id="446" r:id="rId14"/>
    <p:sldId id="418" r:id="rId15"/>
    <p:sldId id="410" r:id="rId16"/>
    <p:sldId id="411" r:id="rId17"/>
    <p:sldId id="413" r:id="rId18"/>
    <p:sldId id="423" r:id="rId19"/>
    <p:sldId id="428" r:id="rId20"/>
    <p:sldId id="427" r:id="rId21"/>
    <p:sldId id="436" r:id="rId22"/>
    <p:sldId id="437" r:id="rId23"/>
    <p:sldId id="438" r:id="rId24"/>
    <p:sldId id="448" r:id="rId25"/>
    <p:sldId id="417" r:id="rId26"/>
    <p:sldId id="445" r:id="rId27"/>
    <p:sldId id="435" r:id="rId28"/>
    <p:sldId id="444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81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82"/>
    <p:restoredTop sz="95204"/>
  </p:normalViewPr>
  <p:slideViewPr>
    <p:cSldViewPr snapToGrid="0">
      <p:cViewPr varScale="1">
        <p:scale>
          <a:sx n="122" d="100"/>
          <a:sy n="122" d="100"/>
        </p:scale>
        <p:origin x="752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440B9DC-468E-7341-BC87-AF1702A9B4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06A7FB-1039-1441-8674-9FEF3BF6C6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C24924-4EFC-CA41-90C2-55C4494C2824}" type="datetimeFigureOut">
              <a:rPr lang="en-US" smtClean="0"/>
              <a:t>1/19/21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AC158A-9358-DC47-ABD4-AA9EF13B0A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012FA2-638D-3E42-AB11-CAFA5B4E43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6CA034-6633-DC4C-A8B1-C5D716172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1842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9c7ae0591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9c7ae0591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83034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135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3371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1088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249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723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068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827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3633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011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49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057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711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92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Consultoria</a:t>
            </a:r>
            <a:endParaRPr lang="en-US" dirty="0"/>
          </a:p>
          <a:p>
            <a:r>
              <a:rPr lang="en-US" dirty="0" err="1"/>
              <a:t>Formació</a:t>
            </a:r>
            <a:r>
              <a:rPr lang="en-US" dirty="0"/>
              <a:t>, </a:t>
            </a:r>
            <a:r>
              <a:rPr lang="en-US" dirty="0" err="1"/>
              <a:t>tallers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204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549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510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143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A68E3-52A0-3B4F-A8FE-C530010424D2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1631047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A68E3-52A0-3B4F-A8FE-C530010424D2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8860371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A68E3-52A0-3B4F-A8FE-C530010424D2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5896437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A68E3-52A0-3B4F-A8FE-C530010424D2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4943664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A68E3-52A0-3B4F-A8FE-C530010424D2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6891390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A68E3-52A0-3B4F-A8FE-C530010424D2}" type="datetimeFigureOut">
              <a:rPr lang="en-US" smtClean="0"/>
              <a:t>1/19/21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949289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A68E3-52A0-3B4F-A8FE-C530010424D2}" type="datetimeFigureOut">
              <a:rPr lang="en-US" smtClean="0"/>
              <a:t>1/19/21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5933576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A68E3-52A0-3B4F-A8FE-C530010424D2}" type="datetimeFigureOut">
              <a:rPr lang="en-US" smtClean="0"/>
              <a:t>1/19/21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1833560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A68E3-52A0-3B4F-A8FE-C530010424D2}" type="datetimeFigureOut">
              <a:rPr lang="en-US" smtClean="0"/>
              <a:t>1/19/21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77814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A68E3-52A0-3B4F-A8FE-C530010424D2}" type="datetimeFigureOut">
              <a:rPr lang="en-US" smtClean="0"/>
              <a:t>1/19/21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369467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A68E3-52A0-3B4F-A8FE-C530010424D2}" type="datetimeFigureOut">
              <a:rPr lang="en-US" smtClean="0"/>
              <a:t>1/19/21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144171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FA68E3-52A0-3B4F-A8FE-C530010424D2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0637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  <p:sldLayoutId id="2147483974" r:id="rId10"/>
    <p:sldLayoutId id="2147483975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0" y="1"/>
            <a:ext cx="9144000" cy="227636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Research Data Services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42A977-05C6-3641-AD33-2AF71D46A1A0}"/>
              </a:ext>
            </a:extLst>
          </p:cNvPr>
          <p:cNvSpPr/>
          <p:nvPr/>
        </p:nvSpPr>
        <p:spPr>
          <a:xfrm>
            <a:off x="0" y="2309526"/>
            <a:ext cx="9144000" cy="2975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Google Shape;55;p13"/>
          <p:cNvSpPr txBox="1"/>
          <p:nvPr/>
        </p:nvSpPr>
        <p:spPr>
          <a:xfrm>
            <a:off x="519976" y="3007387"/>
            <a:ext cx="5599470" cy="1297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r>
              <a:rPr lang="en-US" sz="1600" b="1" dirty="0" err="1">
                <a:solidFill>
                  <a:schemeClr val="tx1"/>
                </a:solidFill>
                <a:latin typeface="+mn-lt"/>
                <a:ea typeface="Calibri"/>
                <a:cs typeface="Calibri" panose="020F0502020204030204" pitchFamily="34" charset="0"/>
                <a:sym typeface="Calibri"/>
              </a:rPr>
              <a:t>Mercè</a:t>
            </a:r>
            <a:r>
              <a:rPr lang="en-US" sz="1600" b="1" dirty="0">
                <a:solidFill>
                  <a:schemeClr val="tx1"/>
                </a:solidFill>
                <a:latin typeface="+mn-lt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+mn-lt"/>
                <a:ea typeface="Calibri"/>
                <a:cs typeface="Calibri" panose="020F0502020204030204" pitchFamily="34" charset="0"/>
                <a:sym typeface="Calibri"/>
              </a:rPr>
              <a:t>Crosas</a:t>
            </a:r>
            <a:r>
              <a:rPr lang="en-US" sz="1600" b="1" dirty="0">
                <a:solidFill>
                  <a:schemeClr val="tx1"/>
                </a:solidFill>
                <a:latin typeface="+mn-lt"/>
                <a:ea typeface="Calibri"/>
                <a:cs typeface="Calibri" panose="020F0502020204030204" pitchFamily="34" charset="0"/>
                <a:sym typeface="Calibri"/>
              </a:rPr>
              <a:t>, Ph.D., Harvard University</a:t>
            </a:r>
          </a:p>
          <a:p>
            <a:r>
              <a:rPr lang="en-US" sz="1600" dirty="0">
                <a:latin typeface="+mn-lt"/>
              </a:rPr>
              <a:t>University Research Data Management Officer, HUIT</a:t>
            </a:r>
          </a:p>
          <a:p>
            <a:r>
              <a:rPr lang="en-US" sz="1600" dirty="0">
                <a:latin typeface="+mn-lt"/>
              </a:rPr>
              <a:t>Chief Data Science and Technology Officer, IQSS </a:t>
            </a:r>
            <a:r>
              <a:rPr lang="en-US" sz="1600" dirty="0" err="1">
                <a:solidFill>
                  <a:schemeClr val="tx1"/>
                </a:solidFill>
                <a:latin typeface="+mn-lt"/>
                <a:ea typeface="Calibri"/>
                <a:cs typeface="Calibri" panose="020F0502020204030204" pitchFamily="34" charset="0"/>
                <a:sym typeface="Calibri"/>
              </a:rPr>
              <a:t>scholar.harvard.edu</a:t>
            </a:r>
            <a:r>
              <a:rPr lang="en-US" sz="1600" dirty="0">
                <a:solidFill>
                  <a:schemeClr val="tx1"/>
                </a:solidFill>
                <a:latin typeface="+mn-lt"/>
                <a:ea typeface="Calibri"/>
                <a:cs typeface="Calibri" panose="020F0502020204030204" pitchFamily="34" charset="0"/>
                <a:sym typeface="Calibri"/>
              </a:rPr>
              <a:t>/</a:t>
            </a:r>
            <a:r>
              <a:rPr lang="en-US" sz="1600" dirty="0" err="1">
                <a:solidFill>
                  <a:schemeClr val="tx1"/>
                </a:solidFill>
                <a:latin typeface="+mn-lt"/>
                <a:ea typeface="Calibri"/>
                <a:cs typeface="Calibri" panose="020F0502020204030204" pitchFamily="34" charset="0"/>
                <a:sym typeface="Calibri"/>
              </a:rPr>
              <a:t>mercecrosas</a:t>
            </a:r>
            <a:r>
              <a:rPr lang="en-US" sz="1600" dirty="0">
                <a:solidFill>
                  <a:schemeClr val="tx1"/>
                </a:solidFill>
                <a:latin typeface="+mn-lt"/>
                <a:ea typeface="Calibri"/>
                <a:cs typeface="Calibri" panose="020F0502020204030204" pitchFamily="34" charset="0"/>
                <a:sym typeface="Calibri"/>
              </a:rPr>
              <a:t>  @</a:t>
            </a:r>
            <a:r>
              <a:rPr lang="en-US" sz="1600" dirty="0" err="1">
                <a:solidFill>
                  <a:schemeClr val="tx1"/>
                </a:solidFill>
                <a:latin typeface="+mn-lt"/>
                <a:ea typeface="Calibri"/>
                <a:cs typeface="Calibri" panose="020F0502020204030204" pitchFamily="34" charset="0"/>
                <a:sym typeface="Calibri"/>
              </a:rPr>
              <a:t>mercecrosas</a:t>
            </a:r>
            <a:r>
              <a:rPr lang="en-US" sz="1600" dirty="0">
                <a:solidFill>
                  <a:schemeClr val="tx1"/>
                </a:solidFill>
                <a:latin typeface="+mn-lt"/>
                <a:ea typeface="Calibri"/>
                <a:cs typeface="Calibri" panose="020F0502020204030204" pitchFamily="34" charset="0"/>
                <a:sym typeface="Calibri"/>
              </a:rPr>
              <a:t> </a:t>
            </a:r>
            <a:endParaRPr sz="1600" dirty="0">
              <a:solidFill>
                <a:schemeClr val="tx1"/>
              </a:solidFill>
              <a:latin typeface="+mn-lt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452E72-53D1-0345-8CA1-6790E7349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750" y="4424671"/>
            <a:ext cx="2049652" cy="519246"/>
          </a:xfrm>
          <a:prstGeom prst="rect">
            <a:avLst/>
          </a:prstGeom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9769B9-E877-AD4F-867D-78B5AF51C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750" y="4436644"/>
            <a:ext cx="2324100" cy="4953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67312B-55C4-7745-867D-E00723D198EA}"/>
              </a:ext>
            </a:extLst>
          </p:cNvPr>
          <p:cNvSpPr/>
          <p:nvPr/>
        </p:nvSpPr>
        <p:spPr>
          <a:xfrm>
            <a:off x="519976" y="235255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b="1" dirty="0">
                <a:latin typeface="+mn-lt"/>
              </a:rPr>
              <a:t>Harvard </a:t>
            </a:r>
            <a:r>
              <a:rPr lang="en-US" sz="1800" b="1" dirty="0" err="1">
                <a:latin typeface="+mn-lt"/>
              </a:rPr>
              <a:t>DataFest</a:t>
            </a:r>
            <a:r>
              <a:rPr lang="en-US" sz="1800" b="1" dirty="0">
                <a:latin typeface="+mn-lt"/>
              </a:rPr>
              <a:t>, January 19, 2021</a:t>
            </a:r>
          </a:p>
        </p:txBody>
      </p:sp>
    </p:spTree>
    <p:extLst>
      <p:ext uri="{BB962C8B-B14F-4D97-AF65-F5344CB8AC3E}">
        <p14:creationId xmlns:p14="http://schemas.microsoft.com/office/powerpoint/2010/main" val="1141259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FDB35-08C4-AB4E-B2B0-18FE49072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Report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6CC04-66D1-F34E-AE2F-90EC01120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8"/>
            <a:ext cx="7886700" cy="3545682"/>
          </a:xfrm>
        </p:spPr>
        <p:txBody>
          <a:bodyPr>
            <a:normAutofit fontScale="925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Research Data Services in US universities are </a:t>
            </a:r>
            <a:r>
              <a:rPr lang="en-US" b="1" dirty="0">
                <a:solidFill>
                  <a:schemeClr val="accent6"/>
                </a:solidFill>
              </a:rPr>
              <a:t>decentralized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6"/>
                </a:solidFill>
              </a:rPr>
              <a:t>uneven</a:t>
            </a: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accent6"/>
                </a:solidFill>
              </a:rPr>
              <a:t>Data-driven research </a:t>
            </a:r>
            <a:r>
              <a:rPr lang="en-US" dirty="0"/>
              <a:t>is increasing, but services not funded at same pace</a:t>
            </a:r>
          </a:p>
          <a:p>
            <a:pPr>
              <a:spcAft>
                <a:spcPts val="1200"/>
              </a:spcAft>
            </a:pPr>
            <a:r>
              <a:rPr lang="en-US" dirty="0"/>
              <a:t>Should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duplicated</a:t>
            </a:r>
            <a:r>
              <a:rPr lang="en-US" dirty="0"/>
              <a:t> services merge for efficiency?</a:t>
            </a:r>
          </a:p>
          <a:p>
            <a:pPr>
              <a:spcAft>
                <a:spcPts val="1200"/>
              </a:spcAft>
            </a:pPr>
            <a:r>
              <a:rPr lang="en-US" dirty="0"/>
              <a:t>Should </a:t>
            </a:r>
            <a:r>
              <a:rPr lang="en-US" b="1" dirty="0">
                <a:solidFill>
                  <a:schemeClr val="accent6"/>
                </a:solidFill>
              </a:rPr>
              <a:t>collaborative models </a:t>
            </a:r>
            <a:r>
              <a:rPr lang="en-US" dirty="0"/>
              <a:t>across universities be used to share expertise?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b="1" dirty="0">
                <a:solidFill>
                  <a:schemeClr val="accent5"/>
                </a:solidFill>
              </a:rPr>
              <a:t>“As centralized points of contact on campus, </a:t>
            </a:r>
            <a:r>
              <a:rPr lang="en-US" b="1" dirty="0">
                <a:solidFill>
                  <a:schemeClr val="accent6"/>
                </a:solidFill>
              </a:rPr>
              <a:t>libraries, IT departments, and research offices </a:t>
            </a:r>
            <a:r>
              <a:rPr lang="en-US" b="1" dirty="0">
                <a:solidFill>
                  <a:schemeClr val="accent5"/>
                </a:solidFill>
              </a:rPr>
              <a:t>may be particularly well positioned to act as dispatchers, connecting scholars to the services that best meet their needs”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CACB88-2CAF-2C43-8CFE-8F056CEF5574}"/>
              </a:ext>
            </a:extLst>
          </p:cNvPr>
          <p:cNvSpPr txBox="1"/>
          <p:nvPr/>
        </p:nvSpPr>
        <p:spPr>
          <a:xfrm>
            <a:off x="0" y="4866501"/>
            <a:ext cx="9144000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+mn-lt"/>
              </a:rPr>
              <a:t>Report on Research Data Services in US Higher Education</a:t>
            </a:r>
          </a:p>
        </p:txBody>
      </p:sp>
    </p:spTree>
    <p:extLst>
      <p:ext uri="{BB962C8B-B14F-4D97-AF65-F5344CB8AC3E}">
        <p14:creationId xmlns:p14="http://schemas.microsoft.com/office/powerpoint/2010/main" val="321167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E25B00-C77F-0840-B903-A0708059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Our efforts at Harvard</a:t>
            </a:r>
          </a:p>
        </p:txBody>
      </p:sp>
    </p:spTree>
    <p:extLst>
      <p:ext uri="{BB962C8B-B14F-4D97-AF65-F5344CB8AC3E}">
        <p14:creationId xmlns:p14="http://schemas.microsoft.com/office/powerpoint/2010/main" val="1252898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1BA89-37C4-2A4E-8025-318FDA5C9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162" y="481592"/>
            <a:ext cx="2692062" cy="3982274"/>
          </a:xfrm>
        </p:spPr>
        <p:txBody>
          <a:bodyPr>
            <a:normAutofit/>
          </a:bodyPr>
          <a:lstStyle/>
          <a:p>
            <a:r>
              <a:rPr lang="en-US" sz="2400" b="1" dirty="0"/>
              <a:t>A </a:t>
            </a:r>
            <a:r>
              <a:rPr lang="en-US" sz="2400" b="1" dirty="0">
                <a:solidFill>
                  <a:schemeClr val="accent6"/>
                </a:solidFill>
              </a:rPr>
              <a:t>wide variety </a:t>
            </a:r>
            <a:r>
              <a:rPr lang="en-US" sz="2400" b="1" dirty="0"/>
              <a:t>of research services across Harvard.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400" b="1" dirty="0">
                <a:solidFill>
                  <a:schemeClr val="accent6"/>
                </a:solidFill>
              </a:rPr>
              <a:t>Collaboration</a:t>
            </a:r>
            <a:r>
              <a:rPr lang="en-US" sz="2400" b="1" dirty="0"/>
              <a:t> between Research offices, </a:t>
            </a:r>
            <a:br>
              <a:rPr lang="en-US" sz="2400" b="1" dirty="0"/>
            </a:br>
            <a:r>
              <a:rPr lang="en-US" sz="2400" b="1" dirty="0"/>
              <a:t>the Library, and IT is key.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29FC6CD-532D-EB48-BE4D-9113BDC2F771}"/>
              </a:ext>
            </a:extLst>
          </p:cNvPr>
          <p:cNvSpPr/>
          <p:nvPr/>
        </p:nvSpPr>
        <p:spPr>
          <a:xfrm>
            <a:off x="4923315" y="982085"/>
            <a:ext cx="2057400" cy="2057400"/>
          </a:xfrm>
          <a:prstGeom prst="ellipse">
            <a:avLst/>
          </a:prstGeom>
          <a:solidFill>
            <a:schemeClr val="accent1">
              <a:alpha val="49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Research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E4DE86D-A188-EC4F-B47C-CF777648055E}"/>
              </a:ext>
            </a:extLst>
          </p:cNvPr>
          <p:cNvSpPr/>
          <p:nvPr/>
        </p:nvSpPr>
        <p:spPr>
          <a:xfrm>
            <a:off x="4217345" y="2010785"/>
            <a:ext cx="2057400" cy="2057400"/>
          </a:xfrm>
          <a:prstGeom prst="ellipse">
            <a:avLst/>
          </a:prstGeom>
          <a:solidFill>
            <a:schemeClr val="accent3"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Library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72EF487-D86A-B342-8E01-6A9F0695A38C}"/>
              </a:ext>
            </a:extLst>
          </p:cNvPr>
          <p:cNvSpPr/>
          <p:nvPr/>
        </p:nvSpPr>
        <p:spPr>
          <a:xfrm>
            <a:off x="5693012" y="2010785"/>
            <a:ext cx="2057400" cy="2057400"/>
          </a:xfrm>
          <a:prstGeom prst="ellipse">
            <a:avLst/>
          </a:prstGeom>
          <a:solidFill>
            <a:schemeClr val="accent4">
              <a:alpha val="66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CA22E5-20CC-2F49-A6B2-8961D637B2FD}"/>
              </a:ext>
            </a:extLst>
          </p:cNvPr>
          <p:cNvSpPr txBox="1"/>
          <p:nvPr/>
        </p:nvSpPr>
        <p:spPr>
          <a:xfrm>
            <a:off x="5612476" y="467429"/>
            <a:ext cx="16951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accent1"/>
                </a:solidFill>
              </a:rPr>
              <a:t>Office of Vice Provost for Research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821688-B770-9743-8EBD-E544B14B62BE}"/>
              </a:ext>
            </a:extLst>
          </p:cNvPr>
          <p:cNvSpPr txBox="1"/>
          <p:nvPr/>
        </p:nvSpPr>
        <p:spPr>
          <a:xfrm>
            <a:off x="7835604" y="2213382"/>
            <a:ext cx="10999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/>
                </a:solidFill>
              </a:rPr>
              <a:t>Security Levels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625220-08B9-6A4E-9302-B3302D4B9396}"/>
              </a:ext>
            </a:extLst>
          </p:cNvPr>
          <p:cNvSpPr txBox="1"/>
          <p:nvPr/>
        </p:nvSpPr>
        <p:spPr>
          <a:xfrm>
            <a:off x="7500406" y="1673972"/>
            <a:ext cx="13917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/>
                </a:solidFill>
              </a:rPr>
              <a:t>Data Safety Policies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FBC334-02B6-6544-B4B1-A9B7DC510CC4}"/>
              </a:ext>
            </a:extLst>
          </p:cNvPr>
          <p:cNvSpPr txBox="1"/>
          <p:nvPr/>
        </p:nvSpPr>
        <p:spPr>
          <a:xfrm>
            <a:off x="7828282" y="3380582"/>
            <a:ext cx="13056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accent4"/>
                </a:solidFill>
              </a:rPr>
              <a:t>Research computing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45B497-E625-4E43-8F37-7B9BA76C3947}"/>
              </a:ext>
            </a:extLst>
          </p:cNvPr>
          <p:cNvSpPr txBox="1"/>
          <p:nvPr/>
        </p:nvSpPr>
        <p:spPr>
          <a:xfrm>
            <a:off x="8068591" y="2796746"/>
            <a:ext cx="6062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4"/>
                </a:solidFill>
              </a:rPr>
              <a:t>Clouds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853996-4CFB-2746-AF96-E5B02D54ACB9}"/>
              </a:ext>
            </a:extLst>
          </p:cNvPr>
          <p:cNvSpPr txBox="1"/>
          <p:nvPr/>
        </p:nvSpPr>
        <p:spPr>
          <a:xfrm>
            <a:off x="6733614" y="4068184"/>
            <a:ext cx="222927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accent4"/>
                </a:solidFill>
              </a:rPr>
              <a:t>Software, Pipelines, Electronic Lab Notebooks, Computational  Notebooks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AAED9F-3AA5-EB43-BAD1-0D6FCD73E4C2}"/>
              </a:ext>
            </a:extLst>
          </p:cNvPr>
          <p:cNvSpPr txBox="1"/>
          <p:nvPr/>
        </p:nvSpPr>
        <p:spPr>
          <a:xfrm>
            <a:off x="4159941" y="4164641"/>
            <a:ext cx="9364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3"/>
                </a:solidFill>
              </a:rPr>
              <a:t>Repositories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A7CAF9-5DF6-104C-A70B-5669FF397B23}"/>
              </a:ext>
            </a:extLst>
          </p:cNvPr>
          <p:cNvSpPr txBox="1"/>
          <p:nvPr/>
        </p:nvSpPr>
        <p:spPr>
          <a:xfrm>
            <a:off x="3435538" y="3803579"/>
            <a:ext cx="9428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3"/>
                </a:solidFill>
              </a:rPr>
              <a:t>Preservation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8B0496-96B2-7742-BA13-B505EAB4C8AC}"/>
              </a:ext>
            </a:extLst>
          </p:cNvPr>
          <p:cNvSpPr txBox="1"/>
          <p:nvPr/>
        </p:nvSpPr>
        <p:spPr>
          <a:xfrm>
            <a:off x="3375326" y="3456196"/>
            <a:ext cx="6735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3"/>
                </a:solidFill>
              </a:rPr>
              <a:t>Training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E67FDF-7FD8-5747-91C5-96777905024A}"/>
              </a:ext>
            </a:extLst>
          </p:cNvPr>
          <p:cNvSpPr txBox="1"/>
          <p:nvPr/>
        </p:nvSpPr>
        <p:spPr>
          <a:xfrm>
            <a:off x="5522666" y="4163853"/>
            <a:ext cx="119904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accent3"/>
                </a:solidFill>
              </a:rPr>
              <a:t>Data Visualizations,</a:t>
            </a:r>
          </a:p>
          <a:p>
            <a:r>
              <a:rPr lang="en-US" sz="1050" dirty="0">
                <a:solidFill>
                  <a:schemeClr val="accent3"/>
                </a:solidFill>
              </a:rPr>
              <a:t>Analytics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90B4B1-2051-E04E-A39A-A6BF003CB04C}"/>
              </a:ext>
            </a:extLst>
          </p:cNvPr>
          <p:cNvSpPr txBox="1"/>
          <p:nvPr/>
        </p:nvSpPr>
        <p:spPr>
          <a:xfrm>
            <a:off x="3699145" y="617054"/>
            <a:ext cx="16241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1"/>
                </a:solidFill>
              </a:rPr>
              <a:t>Institution Data  Policies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A31737-9637-E343-AAC8-E7861016CB8B}"/>
              </a:ext>
            </a:extLst>
          </p:cNvPr>
          <p:cNvSpPr txBox="1"/>
          <p:nvPr/>
        </p:nvSpPr>
        <p:spPr>
          <a:xfrm>
            <a:off x="3489040" y="1606709"/>
            <a:ext cx="10454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3"/>
                </a:solidFill>
              </a:rPr>
              <a:t>Best Practices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02E46A-395C-7144-BF8F-E2CF2AD446C9}"/>
              </a:ext>
            </a:extLst>
          </p:cNvPr>
          <p:cNvSpPr txBox="1"/>
          <p:nvPr/>
        </p:nvSpPr>
        <p:spPr>
          <a:xfrm>
            <a:off x="6651207" y="907823"/>
            <a:ext cx="15119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1"/>
                </a:solidFill>
              </a:rPr>
              <a:t>Data Use Agreements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97BC3A-8217-6842-8B47-E446AFDB5C12}"/>
              </a:ext>
            </a:extLst>
          </p:cNvPr>
          <p:cNvSpPr txBox="1"/>
          <p:nvPr/>
        </p:nvSpPr>
        <p:spPr>
          <a:xfrm>
            <a:off x="6980716" y="1270826"/>
            <a:ext cx="10262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1"/>
                </a:solidFill>
              </a:rPr>
              <a:t>Review Board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BDFAEF-A3D3-6544-BF68-C8C8738BBC04}"/>
              </a:ext>
            </a:extLst>
          </p:cNvPr>
          <p:cNvSpPr txBox="1"/>
          <p:nvPr/>
        </p:nvSpPr>
        <p:spPr>
          <a:xfrm>
            <a:off x="3396566" y="1029091"/>
            <a:ext cx="150554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1"/>
                </a:solidFill>
              </a:rPr>
              <a:t>Sponsored Research,</a:t>
            </a:r>
          </a:p>
          <a:p>
            <a:r>
              <a:rPr lang="en-US" sz="1050" dirty="0">
                <a:solidFill>
                  <a:schemeClr val="accent1"/>
                </a:solidFill>
              </a:rPr>
              <a:t>Funders Data Policies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727009-5DAE-0248-BAEC-81300B1FD50E}"/>
              </a:ext>
            </a:extLst>
          </p:cNvPr>
          <p:cNvSpPr txBox="1"/>
          <p:nvPr/>
        </p:nvSpPr>
        <p:spPr>
          <a:xfrm>
            <a:off x="3004671" y="2620157"/>
            <a:ext cx="16435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accent3"/>
                </a:solidFill>
              </a:rPr>
              <a:t>Data Management Plans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006C90-7DC9-1C4F-A407-9D474E558021}"/>
              </a:ext>
            </a:extLst>
          </p:cNvPr>
          <p:cNvSpPr txBox="1"/>
          <p:nvPr/>
        </p:nvSpPr>
        <p:spPr>
          <a:xfrm>
            <a:off x="3194269" y="2035578"/>
            <a:ext cx="164385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accent3"/>
                </a:solidFill>
              </a:rPr>
              <a:t>Journals and Funders Data Policies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EF5F70-D939-2C4D-9CCC-8F2C1CD1BD6A}"/>
              </a:ext>
            </a:extLst>
          </p:cNvPr>
          <p:cNvSpPr txBox="1"/>
          <p:nvPr/>
        </p:nvSpPr>
        <p:spPr>
          <a:xfrm>
            <a:off x="3244415" y="3089484"/>
            <a:ext cx="6960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3"/>
                </a:solidFill>
              </a:rPr>
              <a:t>Curation</a:t>
            </a:r>
          </a:p>
        </p:txBody>
      </p:sp>
    </p:spTree>
    <p:extLst>
      <p:ext uri="{BB962C8B-B14F-4D97-AF65-F5344CB8AC3E}">
        <p14:creationId xmlns:p14="http://schemas.microsoft.com/office/powerpoint/2010/main" val="1303991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53FA4-80A3-174F-9574-9DD71C07B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 new inventory of research support services and a single resource to find them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B33D5-2F38-DC46-A7BA-8DACB0AF5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35506"/>
            <a:ext cx="7886700" cy="3263504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000" dirty="0"/>
              <a:t>A collaboration on building a research support services catalog and a website</a:t>
            </a:r>
            <a:r>
              <a:rPr lang="en-US" sz="2000" b="1" dirty="0">
                <a:solidFill>
                  <a:schemeClr val="accent6"/>
                </a:solidFill>
              </a:rPr>
              <a:t> </a:t>
            </a:r>
            <a:r>
              <a:rPr lang="en-US" sz="2000" dirty="0"/>
              <a:t>with a </a:t>
            </a:r>
            <a:r>
              <a:rPr lang="en-US" sz="2000" b="1" dirty="0">
                <a:solidFill>
                  <a:schemeClr val="accent6"/>
                </a:solidFill>
              </a:rPr>
              <a:t>common vision</a:t>
            </a:r>
            <a:r>
              <a:rPr lang="en-US" sz="2000" b="1" dirty="0"/>
              <a:t>: </a:t>
            </a:r>
          </a:p>
          <a:p>
            <a:pPr lvl="1">
              <a:spcAft>
                <a:spcPts val="1200"/>
              </a:spcAft>
            </a:pPr>
            <a:r>
              <a:rPr lang="en-US" sz="2000" i="1" dirty="0">
                <a:solidFill>
                  <a:schemeClr val="accent6"/>
                </a:solidFill>
              </a:rPr>
              <a:t>“To help faculty, researchers, and those who work with them to advance their research by easily finding and browsing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i="1" dirty="0">
                <a:solidFill>
                  <a:schemeClr val="accent6"/>
                </a:solidFill>
              </a:rPr>
              <a:t>the University’s breadth of resources and services”</a:t>
            </a:r>
          </a:p>
          <a:p>
            <a:pPr>
              <a:spcAft>
                <a:spcPts val="1200"/>
              </a:spcAft>
            </a:pPr>
            <a:r>
              <a:rPr lang="en-US" sz="2000" dirty="0"/>
              <a:t>Sponsored by the Library, HUIT, and Office of Vice Provost for Research </a:t>
            </a:r>
          </a:p>
          <a:p>
            <a:pPr>
              <a:spcAft>
                <a:spcPts val="1200"/>
              </a:spcAft>
            </a:pPr>
            <a:r>
              <a:rPr lang="en-US" sz="2000" dirty="0"/>
              <a:t>Initial launch planned for: Early 2021</a:t>
            </a:r>
          </a:p>
          <a:p>
            <a:pPr marL="0" indent="0">
              <a:buNone/>
            </a:pPr>
            <a:endParaRPr lang="en-US" sz="2400" i="1" dirty="0">
              <a:cs typeface="Calibri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F4B142-192A-A14B-A3FD-B92B28CE08E7}"/>
              </a:ext>
            </a:extLst>
          </p:cNvPr>
          <p:cNvSpPr txBox="1"/>
          <p:nvPr/>
        </p:nvSpPr>
        <p:spPr>
          <a:xfrm>
            <a:off x="0" y="4866501"/>
            <a:ext cx="9144000" cy="276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+mn-lt"/>
              </a:rPr>
              <a:t>Harvard Efforts on Research Support Services</a:t>
            </a:r>
          </a:p>
        </p:txBody>
      </p:sp>
    </p:spTree>
    <p:extLst>
      <p:ext uri="{BB962C8B-B14F-4D97-AF65-F5344CB8AC3E}">
        <p14:creationId xmlns:p14="http://schemas.microsoft.com/office/powerpoint/2010/main" val="2646438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1E20E9-27F1-3B4B-975F-B5634EE26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48"/>
            <a:ext cx="9144000" cy="41524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EEAD41-06C3-7F4F-85E9-5DAC5B260D35}"/>
              </a:ext>
            </a:extLst>
          </p:cNvPr>
          <p:cNvSpPr txBox="1"/>
          <p:nvPr/>
        </p:nvSpPr>
        <p:spPr>
          <a:xfrm>
            <a:off x="1409252" y="4379034"/>
            <a:ext cx="6325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n-lt"/>
              </a:rPr>
              <a:t>https://</a:t>
            </a:r>
            <a:r>
              <a:rPr lang="en-US" sz="2800" b="1" dirty="0" err="1">
                <a:latin typeface="+mn-lt"/>
              </a:rPr>
              <a:t>researchsupport.harvard.edu</a:t>
            </a:r>
            <a:r>
              <a:rPr lang="en-US" sz="2800" b="1" dirty="0">
                <a:latin typeface="+mn-lt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468890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E68CC-45D1-9E44-ABE3-7F1CBECDC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/>
              <a:t>Build inventories of existing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EBA9D-AC81-3D44-B63E-C63EFC010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accent6"/>
                </a:solidFill>
              </a:rPr>
              <a:t>Collect data: </a:t>
            </a:r>
            <a:r>
              <a:rPr lang="en-US" dirty="0"/>
              <a:t>Phase I,  </a:t>
            </a:r>
            <a:r>
              <a:rPr lang="en-US" dirty="0">
                <a:sym typeface="Wingdings" pitchFamily="2" charset="2"/>
              </a:rPr>
              <a:t>2018-2020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sym typeface="Wingdings" pitchFamily="2" charset="2"/>
              </a:rPr>
              <a:t>Harvard Library (11 libraries/units)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sym typeface="Wingdings" pitchFamily="2" charset="2"/>
              </a:rPr>
              <a:t>Research Computing (4 schools/units)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sym typeface="Wingdings" pitchFamily="2" charset="2"/>
              </a:rPr>
              <a:t>Research Administration and Compliance (2 units)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sym typeface="Wingdings" pitchFamily="2" charset="2"/>
              </a:rPr>
              <a:t>Ethics Board (IRB), Data Use Agreements, Data Safety (3 units)</a:t>
            </a: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accent6"/>
                </a:solidFill>
                <a:sym typeface="Wingdings" pitchFamily="2" charset="2"/>
              </a:rPr>
              <a:t>Create a catalog </a:t>
            </a:r>
            <a:r>
              <a:rPr lang="en-US" dirty="0">
                <a:sym typeface="Wingdings" pitchFamily="2" charset="2"/>
              </a:rPr>
              <a:t>of a total of 34 service offerings</a:t>
            </a:r>
          </a:p>
          <a:p>
            <a:pPr>
              <a:spcAft>
                <a:spcPts val="1200"/>
              </a:spcAft>
            </a:pPr>
            <a:r>
              <a:rPr lang="en-US" dirty="0">
                <a:sym typeface="Wingdings" pitchFamily="2" charset="2"/>
              </a:rPr>
              <a:t>Focus on the </a:t>
            </a:r>
            <a:r>
              <a:rPr lang="en-US" b="1" dirty="0">
                <a:solidFill>
                  <a:schemeClr val="accent6"/>
                </a:solidFill>
                <a:sym typeface="Wingdings" pitchFamily="2" charset="2"/>
              </a:rPr>
              <a:t>service function</a:t>
            </a:r>
            <a:r>
              <a:rPr lang="en-US" dirty="0">
                <a:sym typeface="Wingdings" pitchFamily="2" charset="2"/>
              </a:rPr>
              <a:t>, not on the service provider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D20CE-4BA1-4942-BC84-93F30AD8360D}"/>
              </a:ext>
            </a:extLst>
          </p:cNvPr>
          <p:cNvSpPr txBox="1"/>
          <p:nvPr/>
        </p:nvSpPr>
        <p:spPr>
          <a:xfrm>
            <a:off x="0" y="4866501"/>
            <a:ext cx="9144000" cy="276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+mn-lt"/>
              </a:rPr>
              <a:t>Harvard Efforts on Research Support Services</a:t>
            </a:r>
          </a:p>
        </p:txBody>
      </p:sp>
    </p:spTree>
    <p:extLst>
      <p:ext uri="{BB962C8B-B14F-4D97-AF65-F5344CB8AC3E}">
        <p14:creationId xmlns:p14="http://schemas.microsoft.com/office/powerpoint/2010/main" val="990848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A33E3-9C2E-BF4F-A8E4-C32C00786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Standardize services information across units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4D64B-5BA3-5B40-B746-564C0737C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70363"/>
            <a:ext cx="7886700" cy="3474630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800"/>
              </a:spcAft>
            </a:pPr>
            <a:r>
              <a:rPr lang="en-US" dirty="0"/>
              <a:t>Classify and describe the services offerings in a </a:t>
            </a:r>
            <a:r>
              <a:rPr lang="en-US" b="1" dirty="0">
                <a:solidFill>
                  <a:schemeClr val="accent6"/>
                </a:solidFill>
              </a:rPr>
              <a:t>unified and uniform </a:t>
            </a:r>
            <a:r>
              <a:rPr lang="en-US" dirty="0"/>
              <a:t>way</a:t>
            </a:r>
          </a:p>
          <a:p>
            <a:pPr>
              <a:spcAft>
                <a:spcPts val="800"/>
              </a:spcAft>
            </a:pPr>
            <a:r>
              <a:rPr lang="en-US" dirty="0"/>
              <a:t>Three main </a:t>
            </a:r>
            <a:r>
              <a:rPr lang="en-US" b="1" dirty="0">
                <a:solidFill>
                  <a:schemeClr val="accent6"/>
                </a:solidFill>
              </a:rPr>
              <a:t>Services</a:t>
            </a:r>
            <a:r>
              <a:rPr lang="en-US" dirty="0"/>
              <a:t>:</a:t>
            </a:r>
          </a:p>
          <a:p>
            <a:pPr lvl="1">
              <a:spcAft>
                <a:spcPts val="800"/>
              </a:spcAft>
            </a:pPr>
            <a:r>
              <a:rPr lang="en-US" b="1" dirty="0">
                <a:solidFill>
                  <a:schemeClr val="accent5"/>
                </a:solidFill>
              </a:rPr>
              <a:t>Research Data and Scholarship Services: </a:t>
            </a:r>
            <a:r>
              <a:rPr lang="en-US" dirty="0"/>
              <a:t>22 service offerings</a:t>
            </a:r>
          </a:p>
          <a:p>
            <a:pPr lvl="1">
              <a:spcAft>
                <a:spcPts val="800"/>
              </a:spcAft>
            </a:pPr>
            <a:r>
              <a:rPr lang="en-US" b="1" dirty="0">
                <a:solidFill>
                  <a:schemeClr val="accent5"/>
                </a:solidFill>
              </a:rPr>
              <a:t>Research Computing: </a:t>
            </a:r>
            <a:r>
              <a:rPr lang="en-US" dirty="0"/>
              <a:t>6 service offerings </a:t>
            </a:r>
          </a:p>
          <a:p>
            <a:pPr lvl="1">
              <a:spcAft>
                <a:spcPts val="800"/>
              </a:spcAft>
            </a:pPr>
            <a:r>
              <a:rPr lang="en-US" b="1" dirty="0">
                <a:solidFill>
                  <a:schemeClr val="accent5"/>
                </a:solidFill>
              </a:rPr>
              <a:t>Research Administration and Compliance: </a:t>
            </a:r>
            <a:r>
              <a:rPr lang="en-US" dirty="0"/>
              <a:t>6 service offerings</a:t>
            </a:r>
          </a:p>
          <a:p>
            <a:pPr>
              <a:spcAft>
                <a:spcPts val="800"/>
              </a:spcAft>
            </a:pPr>
            <a:r>
              <a:rPr lang="en-US" dirty="0"/>
              <a:t>Three phases of the </a:t>
            </a:r>
            <a:r>
              <a:rPr lang="en-US" b="1" dirty="0">
                <a:solidFill>
                  <a:schemeClr val="accent6"/>
                </a:solidFill>
              </a:rPr>
              <a:t>Research Lifecycle</a:t>
            </a:r>
            <a:r>
              <a:rPr lang="en-US" dirty="0"/>
              <a:t>:</a:t>
            </a:r>
          </a:p>
          <a:p>
            <a:pPr lvl="1">
              <a:spcAft>
                <a:spcPts val="800"/>
              </a:spcAft>
            </a:pPr>
            <a:r>
              <a:rPr lang="en-US" b="1" dirty="0">
                <a:solidFill>
                  <a:schemeClr val="accent5"/>
                </a:solidFill>
              </a:rPr>
              <a:t>Planning: </a:t>
            </a:r>
            <a:r>
              <a:rPr lang="en-US" dirty="0"/>
              <a:t>12 service offerings</a:t>
            </a:r>
          </a:p>
          <a:p>
            <a:pPr lvl="1">
              <a:spcAft>
                <a:spcPts val="800"/>
              </a:spcAft>
            </a:pPr>
            <a:r>
              <a:rPr lang="en-US" b="1" dirty="0">
                <a:solidFill>
                  <a:schemeClr val="accent5"/>
                </a:solidFill>
              </a:rPr>
              <a:t>Active Research: </a:t>
            </a:r>
            <a:r>
              <a:rPr lang="en-US" dirty="0"/>
              <a:t>18 service offerings</a:t>
            </a:r>
          </a:p>
          <a:p>
            <a:pPr lvl="1">
              <a:spcAft>
                <a:spcPts val="800"/>
              </a:spcAft>
            </a:pPr>
            <a:r>
              <a:rPr lang="en-US" b="1" dirty="0">
                <a:solidFill>
                  <a:schemeClr val="accent5"/>
                </a:solidFill>
              </a:rPr>
              <a:t>Dissemination and Preservation: </a:t>
            </a:r>
            <a:r>
              <a:rPr lang="en-US" dirty="0"/>
              <a:t>4 service offerings</a:t>
            </a:r>
          </a:p>
          <a:p>
            <a:pPr lvl="1">
              <a:spcAft>
                <a:spcPts val="800"/>
              </a:spcAft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2D84D2-26AB-2545-B8B7-F64E359A4D87}"/>
              </a:ext>
            </a:extLst>
          </p:cNvPr>
          <p:cNvSpPr txBox="1"/>
          <p:nvPr/>
        </p:nvSpPr>
        <p:spPr>
          <a:xfrm>
            <a:off x="0" y="4866501"/>
            <a:ext cx="9144000" cy="276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+mn-lt"/>
              </a:rPr>
              <a:t>Harvard Efforts on Research Support Services</a:t>
            </a:r>
          </a:p>
        </p:txBody>
      </p:sp>
    </p:spTree>
    <p:extLst>
      <p:ext uri="{BB962C8B-B14F-4D97-AF65-F5344CB8AC3E}">
        <p14:creationId xmlns:p14="http://schemas.microsoft.com/office/powerpoint/2010/main" val="1508250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A33E3-9C2E-BF4F-A8E4-C32C00786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/>
              <a:t>Coordinate through working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4D64B-5BA3-5B40-B746-564C0737C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000" dirty="0"/>
              <a:t>In decentralized universities, </a:t>
            </a:r>
            <a:r>
              <a:rPr lang="en-US" sz="2000" b="1" dirty="0">
                <a:solidFill>
                  <a:schemeClr val="accent6"/>
                </a:solidFill>
              </a:rPr>
              <a:t>working groups </a:t>
            </a:r>
            <a:r>
              <a:rPr lang="en-US" sz="2000" dirty="0"/>
              <a:t>can help establish and </a:t>
            </a:r>
            <a:r>
              <a:rPr lang="en-US" sz="2000" b="1" dirty="0">
                <a:solidFill>
                  <a:schemeClr val="accent6"/>
                </a:solidFill>
              </a:rPr>
              <a:t>achieve unified goals </a:t>
            </a:r>
            <a:r>
              <a:rPr lang="en-US" sz="2000" dirty="0"/>
              <a:t>and </a:t>
            </a:r>
            <a:r>
              <a:rPr lang="en-US" sz="2000" b="1" dirty="0">
                <a:solidFill>
                  <a:schemeClr val="accent6"/>
                </a:solidFill>
              </a:rPr>
              <a:t>communicate</a:t>
            </a:r>
            <a:r>
              <a:rPr lang="en-US" sz="2000" dirty="0"/>
              <a:t> across schools and units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dirty="0"/>
              <a:t>In the last couple of years, we created the following groups relevant to this project:</a:t>
            </a:r>
          </a:p>
          <a:p>
            <a:pPr>
              <a:spcAft>
                <a:spcPts val="1200"/>
              </a:spcAft>
            </a:pPr>
            <a:r>
              <a:rPr lang="en-US" sz="2000" dirty="0"/>
              <a:t>Working group to help </a:t>
            </a:r>
            <a:r>
              <a:rPr lang="en-US" sz="2000" b="1" dirty="0">
                <a:solidFill>
                  <a:schemeClr val="accent6"/>
                </a:solidFill>
              </a:rPr>
              <a:t>coordinate research data management </a:t>
            </a:r>
            <a:r>
              <a:rPr lang="en-US" sz="2000" dirty="0"/>
              <a:t>efforts</a:t>
            </a:r>
          </a:p>
          <a:p>
            <a:pPr>
              <a:spcAft>
                <a:spcPts val="1200"/>
              </a:spcAft>
            </a:pPr>
            <a:r>
              <a:rPr lang="en-US" sz="2000" dirty="0"/>
              <a:t>Working group for </a:t>
            </a:r>
            <a:r>
              <a:rPr lang="en-US" sz="2000" b="1" dirty="0">
                <a:solidFill>
                  <a:schemeClr val="accent6"/>
                </a:solidFill>
              </a:rPr>
              <a:t>building the research support website</a:t>
            </a:r>
          </a:p>
          <a:p>
            <a:pPr marL="0" indent="0">
              <a:spcAft>
                <a:spcPts val="1200"/>
              </a:spcAft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2902D1-FCDE-B246-A839-F8E7C95ADF65}"/>
              </a:ext>
            </a:extLst>
          </p:cNvPr>
          <p:cNvSpPr txBox="1"/>
          <p:nvPr/>
        </p:nvSpPr>
        <p:spPr>
          <a:xfrm>
            <a:off x="0" y="4866501"/>
            <a:ext cx="9144000" cy="276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+mn-lt"/>
              </a:rPr>
              <a:t>Harvard Efforts on Research Support Services</a:t>
            </a:r>
          </a:p>
        </p:txBody>
      </p:sp>
    </p:spTree>
    <p:extLst>
      <p:ext uri="{BB962C8B-B14F-4D97-AF65-F5344CB8AC3E}">
        <p14:creationId xmlns:p14="http://schemas.microsoft.com/office/powerpoint/2010/main" val="2354507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8390EC-C351-1743-885B-0DD405DFD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EB3A35D-CE82-0A4F-9EC3-F53677BF5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2205"/>
            <a:ext cx="7886700" cy="994172"/>
          </a:xfrm>
        </p:spPr>
        <p:txBody>
          <a:bodyPr>
            <a:normAutofit/>
          </a:bodyPr>
          <a:lstStyle/>
          <a:p>
            <a:r>
              <a:rPr lang="en-US" sz="2400" b="1" dirty="0"/>
              <a:t>Browse service offerings by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three main 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B561EB-F945-BA49-982A-1E1402312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886527"/>
            <a:ext cx="7169150" cy="425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773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968FE0-884A-BA40-AA4C-483AE6639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48" y="1193124"/>
            <a:ext cx="4106988" cy="32913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FAB7F1-BAEE-5A41-9C11-13134534B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651" y="1026658"/>
            <a:ext cx="4681949" cy="3457814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DD6DB9A8-4C7A-9943-A526-AF358D555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39" y="0"/>
            <a:ext cx="7886700" cy="994172"/>
          </a:xfrm>
        </p:spPr>
        <p:txBody>
          <a:bodyPr>
            <a:normAutofit/>
          </a:bodyPr>
          <a:lstStyle/>
          <a:p>
            <a:r>
              <a:rPr lang="en-US" sz="2400" b="1" dirty="0"/>
              <a:t>Uniformity across research support offerings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E533FD-4540-E24E-A4DB-88E51FE41D15}"/>
              </a:ext>
            </a:extLst>
          </p:cNvPr>
          <p:cNvSpPr txBox="1"/>
          <p:nvPr/>
        </p:nvSpPr>
        <p:spPr>
          <a:xfrm>
            <a:off x="669839" y="624840"/>
            <a:ext cx="7494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accent6"/>
                </a:solidFill>
                <a:latin typeface="+mn-lt"/>
              </a:rPr>
              <a:t>Same fields for each service offerings: Audience, Provider, Fee, Site, Contact </a:t>
            </a:r>
            <a:endParaRPr lang="en-US" sz="18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3202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E25B00-C77F-0840-B903-A0708059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A Recent US Report</a:t>
            </a:r>
          </a:p>
        </p:txBody>
      </p:sp>
    </p:spTree>
    <p:extLst>
      <p:ext uri="{BB962C8B-B14F-4D97-AF65-F5344CB8AC3E}">
        <p14:creationId xmlns:p14="http://schemas.microsoft.com/office/powerpoint/2010/main" val="15988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36073-0BA5-B34C-8DFA-41FADD573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93" y="902710"/>
            <a:ext cx="5230482" cy="376299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1277CC5-BC60-DD47-BD78-08FF8CA7B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93" y="0"/>
            <a:ext cx="7886700" cy="994172"/>
          </a:xfrm>
        </p:spPr>
        <p:txBody>
          <a:bodyPr>
            <a:normAutofit/>
          </a:bodyPr>
          <a:lstStyle/>
          <a:p>
            <a:r>
              <a:rPr lang="en-US" sz="2400" b="1" dirty="0"/>
              <a:t>Browse services offerings by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research lifecycle phases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252F0A-ADB1-854B-BDC3-ECB04359B2C5}"/>
              </a:ext>
            </a:extLst>
          </p:cNvPr>
          <p:cNvSpPr txBox="1"/>
          <p:nvPr/>
        </p:nvSpPr>
        <p:spPr>
          <a:xfrm>
            <a:off x="6219568" y="1260714"/>
            <a:ext cx="24054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/>
                </a:solidFill>
                <a:latin typeface="+mn-lt"/>
              </a:rPr>
              <a:t>Planning: </a:t>
            </a:r>
          </a:p>
          <a:p>
            <a:r>
              <a:rPr lang="en-US" sz="1600" dirty="0">
                <a:latin typeface="+mn-lt"/>
              </a:rPr>
              <a:t>Access &amp; Reuse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Plan &amp; Design</a:t>
            </a:r>
            <a:br>
              <a:rPr lang="en-US" sz="1600" dirty="0">
                <a:latin typeface="+mn-lt"/>
              </a:rPr>
            </a:br>
            <a:br>
              <a:rPr lang="en-US" sz="1600" dirty="0">
                <a:latin typeface="+mn-lt"/>
              </a:rPr>
            </a:br>
            <a:r>
              <a:rPr lang="en-US" sz="1600" b="1" dirty="0">
                <a:solidFill>
                  <a:schemeClr val="accent6"/>
                </a:solidFill>
                <a:latin typeface="+mn-lt"/>
              </a:rPr>
              <a:t>Active Research:</a:t>
            </a:r>
          </a:p>
          <a:p>
            <a:r>
              <a:rPr lang="en-US" sz="1600" dirty="0">
                <a:latin typeface="+mn-lt"/>
              </a:rPr>
              <a:t>Collect &amp; Create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Analyze &amp; Collaborate</a:t>
            </a:r>
          </a:p>
          <a:p>
            <a:endParaRPr lang="en-US" sz="1600" dirty="0">
              <a:latin typeface="+mn-lt"/>
            </a:endParaRPr>
          </a:p>
          <a:p>
            <a:r>
              <a:rPr lang="en-US" sz="1600" b="1" dirty="0">
                <a:solidFill>
                  <a:schemeClr val="accent6"/>
                </a:solidFill>
                <a:latin typeface="+mn-lt"/>
              </a:rPr>
              <a:t>Dissemination &amp; Preservation:</a:t>
            </a:r>
          </a:p>
          <a:p>
            <a:r>
              <a:rPr lang="en-US" sz="1600" dirty="0">
                <a:latin typeface="+mn-lt"/>
              </a:rPr>
              <a:t>Evaluate &amp; Archive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Share &amp; Disseminate</a:t>
            </a:r>
          </a:p>
        </p:txBody>
      </p:sp>
    </p:spTree>
    <p:extLst>
      <p:ext uri="{BB962C8B-B14F-4D97-AF65-F5344CB8AC3E}">
        <p14:creationId xmlns:p14="http://schemas.microsoft.com/office/powerpoint/2010/main" val="3917706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E0BA109-6115-C446-88CE-33ECCB84E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6311" y="0"/>
            <a:ext cx="2949178" cy="1200150"/>
          </a:xfrm>
        </p:spPr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Planning:</a:t>
            </a:r>
            <a:br>
              <a:rPr lang="en-US" dirty="0"/>
            </a:br>
            <a:r>
              <a:rPr lang="en-US" b="1" dirty="0"/>
              <a:t>Access &amp; Reuse</a:t>
            </a:r>
            <a:br>
              <a:rPr lang="en-US" b="1" dirty="0"/>
            </a:br>
            <a:r>
              <a:rPr lang="en-US" b="1" dirty="0"/>
              <a:t>Plan &amp; Design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7EAF63B-FF3D-8E4F-88D7-1CF20656B6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06311" y="1320629"/>
            <a:ext cx="3509320" cy="3366701"/>
          </a:xfrm>
        </p:spPr>
        <p:txBody>
          <a:bodyPr>
            <a:noAutofit/>
          </a:bodyPr>
          <a:lstStyle/>
          <a:p>
            <a:r>
              <a:rPr lang="en-US" sz="1400" b="1" dirty="0"/>
              <a:t>12 service offerings: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Buying and Licensing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Data Retrieval, Finding Data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Data Safety and Regulated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Data Use Agreement Processing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Human Subjects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Animal Research Resources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Pre- &amp; Post-Award Resources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Research Data Management Lifecycle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Research Design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Training, Workshop, Capacity Building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Project Health </a:t>
            </a:r>
            <a:r>
              <a:rPr lang="en-US" sz="1400" dirty="0" err="1"/>
              <a:t>Informationist</a:t>
            </a:r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6DF59E-EA5C-EF4D-A0B6-35A32C874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81" y="0"/>
            <a:ext cx="411283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479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E0BA109-6115-C446-88CE-33ECCB84E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929" y="0"/>
            <a:ext cx="3320952" cy="1200150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Active Research:</a:t>
            </a:r>
            <a:br>
              <a:rPr lang="en-US" dirty="0"/>
            </a:br>
            <a:r>
              <a:rPr lang="en-US" b="1" dirty="0"/>
              <a:t>Collect &amp; Create</a:t>
            </a:r>
            <a:br>
              <a:rPr lang="en-US" b="1" dirty="0"/>
            </a:br>
            <a:r>
              <a:rPr lang="en-US" b="1" dirty="0"/>
              <a:t>Analyze &amp; Collaborate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7EAF63B-FF3D-8E4F-88D7-1CF20656B6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56929" y="1312391"/>
            <a:ext cx="3847069" cy="3605598"/>
          </a:xfrm>
        </p:spPr>
        <p:txBody>
          <a:bodyPr>
            <a:normAutofit fontScale="92500"/>
          </a:bodyPr>
          <a:lstStyle/>
          <a:p>
            <a:r>
              <a:rPr lang="en-US" sz="1500" b="1" dirty="0"/>
              <a:t>18 service offerings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/>
              <a:t>Cluster Computing, Virtual Instances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/>
              <a:t>Research Data Storage, Database, Data Security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/>
              <a:t>Software and Platforms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/>
              <a:t>Research Computing Consulting &amp; Facilitation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/>
              <a:t>Data Science and Research Software Engineering, Statistical Analysis, Text Analysis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/>
              <a:t>Dataset Creation, Data Cleaning, Data Curation, Data Handling, Metadata creation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/>
              <a:t>Data Visualization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/>
              <a:t>Geospatial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/>
              <a:t>Qualitative Data Support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500" dirty="0"/>
              <a:t>Lab and biological Safety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ED118C-A01C-3840-BE53-9506459BE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73" y="0"/>
            <a:ext cx="40316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97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E0BA109-6115-C446-88CE-33ECCB84E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6311" y="362464"/>
            <a:ext cx="2949178" cy="1200150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Dissemination &amp; Preservation:</a:t>
            </a:r>
            <a:br>
              <a:rPr lang="en-US" dirty="0"/>
            </a:br>
            <a:r>
              <a:rPr lang="en-US" b="1" dirty="0"/>
              <a:t>Evaluate &amp; Archive</a:t>
            </a:r>
            <a:br>
              <a:rPr lang="en-US" b="1" dirty="0"/>
            </a:br>
            <a:r>
              <a:rPr lang="en-US" b="1" dirty="0"/>
              <a:t>Share &amp; Disseminate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7EAF63B-FF3D-8E4F-88D7-1CF20656B6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06311" y="1762897"/>
            <a:ext cx="3509320" cy="2924433"/>
          </a:xfrm>
        </p:spPr>
        <p:txBody>
          <a:bodyPr>
            <a:noAutofit/>
          </a:bodyPr>
          <a:lstStyle/>
          <a:p>
            <a:r>
              <a:rPr lang="en-US" sz="1400" b="1" dirty="0"/>
              <a:t>4 service offerings: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Copyright and Intellectual Property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Archiving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Data Sharing and Publishing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Harvard </a:t>
            </a:r>
            <a:r>
              <a:rPr lang="en-US" sz="1400" dirty="0" err="1"/>
              <a:t>Dataverse</a:t>
            </a:r>
            <a:r>
              <a:rPr lang="en-US" sz="1400" dirty="0"/>
              <a:t> Repository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C3DE2E-A634-7941-8C5B-ED1D7DF49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25" y="200231"/>
            <a:ext cx="3955620" cy="360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555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E3A9892-823D-0447-950C-AD0AF9820B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630018"/>
              </p:ext>
            </p:extLst>
          </p:nvPr>
        </p:nvGraphicFramePr>
        <p:xfrm>
          <a:off x="370701" y="182612"/>
          <a:ext cx="8657968" cy="4731365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426783">
                  <a:extLst>
                    <a:ext uri="{9D8B030D-6E8A-4147-A177-3AD203B41FA5}">
                      <a16:colId xmlns:a16="http://schemas.microsoft.com/office/drawing/2014/main" val="4196909439"/>
                    </a:ext>
                  </a:extLst>
                </a:gridCol>
                <a:gridCol w="2410395">
                  <a:extLst>
                    <a:ext uri="{9D8B030D-6E8A-4147-A177-3AD203B41FA5}">
                      <a16:colId xmlns:a16="http://schemas.microsoft.com/office/drawing/2014/main" val="2418240187"/>
                    </a:ext>
                  </a:extLst>
                </a:gridCol>
                <a:gridCol w="2410395">
                  <a:extLst>
                    <a:ext uri="{9D8B030D-6E8A-4147-A177-3AD203B41FA5}">
                      <a16:colId xmlns:a16="http://schemas.microsoft.com/office/drawing/2014/main" val="1759603080"/>
                    </a:ext>
                  </a:extLst>
                </a:gridCol>
                <a:gridCol w="2410395">
                  <a:extLst>
                    <a:ext uri="{9D8B030D-6E8A-4147-A177-3AD203B41FA5}">
                      <a16:colId xmlns:a16="http://schemas.microsoft.com/office/drawing/2014/main" val="3240739815"/>
                    </a:ext>
                  </a:extLst>
                </a:gridCol>
              </a:tblGrid>
              <a:tr h="443879">
                <a:tc>
                  <a:txBody>
                    <a:bodyPr/>
                    <a:lstStyle/>
                    <a:p>
                      <a:r>
                        <a:rPr lang="en-US" dirty="0"/>
                        <a:t>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Active Research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Dissemination </a:t>
                      </a:r>
                      <a:br>
                        <a:rPr lang="en-US" dirty="0"/>
                      </a:br>
                      <a:r>
                        <a:rPr lang="en-US" dirty="0"/>
                        <a:t>&amp; Preservation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6761800"/>
                  </a:ext>
                </a:extLst>
              </a:tr>
              <a:tr h="963180">
                <a:tc>
                  <a:txBody>
                    <a:bodyPr/>
                    <a:lstStyle/>
                    <a:p>
                      <a:r>
                        <a:rPr lang="en-US" dirty="0"/>
                        <a:t>Research Administration &amp; Compliance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Data Safety and Regulated Data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Data Use Agreement Processing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Human Subjects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Animal Research Resources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Pre- &amp; Post-Award Resources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Lab and Biological Safety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Data Security 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954482"/>
                  </a:ext>
                </a:extLst>
              </a:tr>
              <a:tr h="1488551">
                <a:tc>
                  <a:txBody>
                    <a:bodyPr/>
                    <a:lstStyle/>
                    <a:p>
                      <a:r>
                        <a:rPr lang="en-US" dirty="0"/>
                        <a:t>Research Computing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Cluster Computing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Virtual Instances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Research Data Storage, Database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Research Computing Consulting &amp; Facilitation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Data Science and Research Software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287026"/>
                  </a:ext>
                </a:extLst>
              </a:tr>
              <a:tr h="1734054">
                <a:tc>
                  <a:txBody>
                    <a:bodyPr/>
                    <a:lstStyle/>
                    <a:p>
                      <a:r>
                        <a:rPr lang="en-US" dirty="0"/>
                        <a:t>Research Data &amp; Scholarship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Buying and Licensing Data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Data Retrieval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Finding Data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RDM Lifecycle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Research Design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Training, Workshop, Capacity Building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Project Health </a:t>
                      </a:r>
                      <a:r>
                        <a:rPr lang="en-US" sz="1200" dirty="0" err="1"/>
                        <a:t>Informationist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Text Analysis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Data Cleaning, Data Handling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Dataset Creation, Metadata creation, Data Curation,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Data Visualization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Geospatial data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Qualitative Data </a:t>
                      </a:r>
                    </a:p>
                    <a:p>
                      <a:pPr marL="171450" marR="0" lvl="0" indent="-1714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/>
                        <a:t>Software and Platforms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Copyright and Intellectual Property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Archiving data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Data Sharing and Publishing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Harvard </a:t>
                      </a:r>
                      <a:r>
                        <a:rPr lang="en-US" sz="1200" dirty="0" err="1"/>
                        <a:t>Dataverse</a:t>
                      </a:r>
                      <a:r>
                        <a:rPr lang="en-US" sz="1200" dirty="0"/>
                        <a:t> Repository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321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3985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E25B00-C77F-0840-B903-A0708059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What’s Next</a:t>
            </a:r>
          </a:p>
        </p:txBody>
      </p:sp>
    </p:spTree>
    <p:extLst>
      <p:ext uri="{BB962C8B-B14F-4D97-AF65-F5344CB8AC3E}">
        <p14:creationId xmlns:p14="http://schemas.microsoft.com/office/powerpoint/2010/main" val="3379641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E6069-7833-264C-B8E4-BEB036D7C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What we are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1BC98-E8BA-1140-A21E-6B6BAA4C7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Aft>
                <a:spcPts val="1200"/>
              </a:spcAft>
            </a:pPr>
            <a:r>
              <a:rPr lang="en-US" sz="1800" dirty="0"/>
              <a:t>Increase in </a:t>
            </a:r>
            <a:r>
              <a:rPr lang="en-US" sz="1800" b="1" dirty="0">
                <a:solidFill>
                  <a:schemeClr val="accent6"/>
                </a:solidFill>
              </a:rPr>
              <a:t>data science </a:t>
            </a:r>
            <a:r>
              <a:rPr lang="en-US" sz="1800" dirty="0"/>
              <a:t>and </a:t>
            </a:r>
            <a:r>
              <a:rPr lang="en-US" sz="1800" b="1" dirty="0">
                <a:solidFill>
                  <a:schemeClr val="accent6"/>
                </a:solidFill>
              </a:rPr>
              <a:t>data-centric research </a:t>
            </a:r>
            <a:r>
              <a:rPr lang="en-US" sz="1800" dirty="0"/>
              <a:t>is transforming the way we need to provide research services to our universities</a:t>
            </a:r>
          </a:p>
          <a:p>
            <a:pPr>
              <a:spcAft>
                <a:spcPts val="1200"/>
              </a:spcAft>
            </a:pPr>
            <a:r>
              <a:rPr lang="en-US" sz="1800" dirty="0"/>
              <a:t>Data science and data handling are becoming an integrated part of the </a:t>
            </a:r>
            <a:r>
              <a:rPr lang="en-US" sz="1800" b="1" dirty="0">
                <a:solidFill>
                  <a:schemeClr val="accent6"/>
                </a:solidFill>
              </a:rPr>
              <a:t>education</a:t>
            </a:r>
          </a:p>
          <a:p>
            <a:pPr>
              <a:spcAft>
                <a:spcPts val="1200"/>
              </a:spcAft>
            </a:pPr>
            <a:r>
              <a:rPr lang="en-US" sz="1800" dirty="0"/>
              <a:t>Research support services are often </a:t>
            </a:r>
            <a:r>
              <a:rPr lang="en-US" sz="1800" b="1" dirty="0">
                <a:solidFill>
                  <a:schemeClr val="accent6"/>
                </a:solidFill>
              </a:rPr>
              <a:t>distributed across schools, centers and facilities</a:t>
            </a:r>
            <a:r>
              <a:rPr lang="en-US" sz="1800" dirty="0"/>
              <a:t>, but they might be duplicative or depend on each other</a:t>
            </a:r>
          </a:p>
          <a:p>
            <a:pPr>
              <a:spcAft>
                <a:spcPts val="1200"/>
              </a:spcAft>
            </a:pPr>
            <a:r>
              <a:rPr lang="en-US" sz="1800" dirty="0"/>
              <a:t>Some services benefit from being </a:t>
            </a:r>
            <a:r>
              <a:rPr lang="en-US" sz="1800" b="1" dirty="0">
                <a:solidFill>
                  <a:schemeClr val="accent6"/>
                </a:solidFill>
              </a:rPr>
              <a:t>centralized</a:t>
            </a:r>
            <a:r>
              <a:rPr lang="en-US" sz="1800" dirty="0"/>
              <a:t>, but others work better close to subject expertise</a:t>
            </a:r>
          </a:p>
          <a:p>
            <a:pPr>
              <a:spcAft>
                <a:spcPts val="1200"/>
              </a:spcAft>
            </a:pPr>
            <a:r>
              <a:rPr lang="en-US" sz="1800" b="1" dirty="0">
                <a:solidFill>
                  <a:schemeClr val="accent6"/>
                </a:solidFill>
              </a:rPr>
              <a:t>Collaboration and communication </a:t>
            </a:r>
            <a:r>
              <a:rPr lang="en-US" sz="1800" dirty="0"/>
              <a:t>are key and must be constant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285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06F99F-7707-E246-8111-9058741C0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Towards an integrated solution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190B5A-30A4-5644-AE9E-3986DFE3E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8017"/>
            <a:ext cx="7886700" cy="2609040"/>
          </a:xfrm>
        </p:spPr>
        <p:txBody>
          <a:bodyPr>
            <a:normAutofit/>
          </a:bodyPr>
          <a:lstStyle/>
          <a:p>
            <a:r>
              <a:rPr lang="en-US" sz="1800" dirty="0"/>
              <a:t>Research data, computing, and compliance services should be </a:t>
            </a:r>
            <a:r>
              <a:rPr lang="en-US" sz="1800" b="1" dirty="0">
                <a:solidFill>
                  <a:schemeClr val="accent6"/>
                </a:solidFill>
              </a:rPr>
              <a:t>integrated </a:t>
            </a:r>
            <a:r>
              <a:rPr lang="en-US" sz="1800" dirty="0"/>
              <a:t>to each other and to the research work</a:t>
            </a:r>
          </a:p>
          <a:p>
            <a:r>
              <a:rPr lang="en-US" sz="1800" dirty="0"/>
              <a:t>We need </a:t>
            </a:r>
            <a:r>
              <a:rPr lang="en-US" sz="1800" b="1" dirty="0">
                <a:solidFill>
                  <a:schemeClr val="accent6"/>
                </a:solidFill>
              </a:rPr>
              <a:t>integrated</a:t>
            </a:r>
            <a:r>
              <a:rPr lang="en-US" sz="1800" b="1" dirty="0"/>
              <a:t> </a:t>
            </a:r>
            <a:r>
              <a:rPr lang="en-US" sz="1800" b="1" dirty="0">
                <a:solidFill>
                  <a:schemeClr val="accent6"/>
                </a:solidFill>
              </a:rPr>
              <a:t>technology</a:t>
            </a:r>
            <a:r>
              <a:rPr lang="en-US" sz="1800" b="1" dirty="0"/>
              <a:t> </a:t>
            </a:r>
            <a:r>
              <a:rPr lang="en-US" sz="1800" b="1" dirty="0">
                <a:solidFill>
                  <a:schemeClr val="accent6"/>
                </a:solidFill>
              </a:rPr>
              <a:t>and</a:t>
            </a:r>
            <a:r>
              <a:rPr lang="en-US" sz="1800" dirty="0"/>
              <a:t> </a:t>
            </a:r>
            <a:r>
              <a:rPr lang="en-US" sz="1800" b="1" dirty="0">
                <a:solidFill>
                  <a:schemeClr val="accent6"/>
                </a:solidFill>
              </a:rPr>
              <a:t>research tools </a:t>
            </a:r>
            <a:r>
              <a:rPr lang="en-US" sz="1800" dirty="0"/>
              <a:t>to support the services</a:t>
            </a:r>
          </a:p>
          <a:p>
            <a:r>
              <a:rPr lang="en-US" sz="1800" dirty="0"/>
              <a:t>Whenever possible, we should </a:t>
            </a:r>
            <a:r>
              <a:rPr lang="en-US" sz="1800" b="1" dirty="0">
                <a:solidFill>
                  <a:schemeClr val="accent6"/>
                </a:solidFill>
              </a:rPr>
              <a:t>automate and streamline </a:t>
            </a:r>
            <a:r>
              <a:rPr lang="en-US" sz="1800" dirty="0"/>
              <a:t>the steps. </a:t>
            </a:r>
            <a:br>
              <a:rPr lang="en-US" sz="1800" dirty="0"/>
            </a:br>
            <a:r>
              <a:rPr lang="en-US" sz="1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 example: machine-actionable Data Management Plans and Data Use Agreements; Electronic Lab Notebooks, Computational Notebooks, and Workflows integrated with repositories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92DAC-A40C-B844-8363-9DFAC35631F4}"/>
              </a:ext>
            </a:extLst>
          </p:cNvPr>
          <p:cNvSpPr txBox="1"/>
          <p:nvPr/>
        </p:nvSpPr>
        <p:spPr>
          <a:xfrm rot="10800000" flipV="1">
            <a:off x="462455" y="3768627"/>
            <a:ext cx="8334703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6"/>
                </a:solidFill>
                <a:latin typeface="+mn-lt"/>
              </a:rPr>
              <a:t>A Harvard Data Commons can be part of the solution by providing the interoperability and tooling needed and connecting the services with the technology.</a:t>
            </a:r>
            <a:endParaRPr lang="en-US" sz="18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19771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2D1355-E12F-6E49-B7DC-01DE7233A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176" y="0"/>
            <a:ext cx="9167176" cy="534540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6410E21-13DF-824A-B3FD-88B5FF6D0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04878C-EAD1-424B-8B6A-F71887E05F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b="1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</a:br>
            <a:r>
              <a:rPr lang="en-US" b="1" dirty="0" err="1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Mercè</a:t>
            </a:r>
            <a:r>
              <a:rPr lang="en-US" b="1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b="1" dirty="0" err="1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Crosas</a:t>
            </a:r>
            <a:r>
              <a:rPr lang="en-US" b="1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, Ph.D., Harvard University</a:t>
            </a:r>
          </a:p>
          <a:p>
            <a:r>
              <a:rPr lang="en-US" b="1" dirty="0" err="1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scholar.harvard.edu</a:t>
            </a:r>
            <a:r>
              <a:rPr lang="en-US" b="1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/</a:t>
            </a:r>
            <a:r>
              <a:rPr lang="en-US" b="1" dirty="0" err="1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mercecrosas</a:t>
            </a:r>
            <a:r>
              <a:rPr lang="en-US" b="1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  @</a:t>
            </a:r>
            <a:r>
              <a:rPr lang="en-US" b="1" dirty="0" err="1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mercecrosas</a:t>
            </a:r>
            <a:r>
              <a:rPr lang="en-US" b="1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436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8005206-E66E-8148-A604-756F3B887B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66979" y="264293"/>
            <a:ext cx="6380825" cy="428314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B8F766-C87E-BB45-893F-4563BF2BE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801" y="1660418"/>
            <a:ext cx="1854200" cy="1155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59E394-D885-5747-80E8-ADDD36DF3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801" y="3197452"/>
            <a:ext cx="1879600" cy="11647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7C85CD-8E40-2247-9FAC-B70C93222331}"/>
              </a:ext>
            </a:extLst>
          </p:cNvPr>
          <p:cNvSpPr txBox="1"/>
          <p:nvPr/>
        </p:nvSpPr>
        <p:spPr>
          <a:xfrm>
            <a:off x="6798725" y="4393545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Rebecca Springer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3B7662-E834-4149-B87D-9CB449844BE9}"/>
              </a:ext>
            </a:extLst>
          </p:cNvPr>
          <p:cNvSpPr txBox="1"/>
          <p:nvPr/>
        </p:nvSpPr>
        <p:spPr>
          <a:xfrm>
            <a:off x="6947804" y="2802054"/>
            <a:ext cx="11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Jane </a:t>
            </a:r>
            <a:r>
              <a:rPr lang="en-US" dirty="0" err="1">
                <a:latin typeface="+mn-lt"/>
              </a:rPr>
              <a:t>Radecki</a:t>
            </a:r>
            <a:r>
              <a:rPr lang="en-US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6703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E9553-C964-894B-AEA6-E5B41CA4B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Study Design and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DA91C-E578-484B-B708-A7C82E02EE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4000500" cy="3263504"/>
          </a:xfrm>
        </p:spPr>
        <p:txBody>
          <a:bodyPr/>
          <a:lstStyle/>
          <a:p>
            <a:r>
              <a:rPr lang="en-US" dirty="0"/>
              <a:t>Review 120 US universities</a:t>
            </a:r>
          </a:p>
          <a:p>
            <a:r>
              <a:rPr lang="en-US" dirty="0"/>
              <a:t>Three groups: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R1: </a:t>
            </a:r>
            <a:r>
              <a:rPr lang="en-US" dirty="0"/>
              <a:t>doctoral universities: very high research activity (e.g. Harvard)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R2: </a:t>
            </a:r>
            <a:r>
              <a:rPr lang="en-US" dirty="0"/>
              <a:t>doctoral universities: high research activity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SLACs: </a:t>
            </a:r>
            <a:r>
              <a:rPr lang="en-US" dirty="0"/>
              <a:t>Baccalaureate colleges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2B9D23-C77F-BB43-A6CE-97444BC1CD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Consider research data and computing services from: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Libraries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IT/Research Computing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Research center and facilities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Professional Schools </a:t>
            </a:r>
            <a:r>
              <a:rPr lang="en-US" dirty="0"/>
              <a:t>(e.g., Medical School, Business School) </a:t>
            </a:r>
          </a:p>
          <a:p>
            <a:pPr lvl="1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A4F471-3287-A246-8A65-B5DAB3863DCA}"/>
              </a:ext>
            </a:extLst>
          </p:cNvPr>
          <p:cNvSpPr/>
          <p:nvPr/>
        </p:nvSpPr>
        <p:spPr>
          <a:xfrm>
            <a:off x="1003150" y="3824467"/>
            <a:ext cx="71376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chemeClr val="accent5"/>
                </a:solidFill>
                <a:latin typeface="+mn-lt"/>
              </a:rPr>
              <a:t>“we defined research data services as any concrete, programmatic offering intended to support researchers in working with data.”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7CAF2C-B1E7-0840-B955-6EF2AA96F396}"/>
              </a:ext>
            </a:extLst>
          </p:cNvPr>
          <p:cNvSpPr txBox="1"/>
          <p:nvPr/>
        </p:nvSpPr>
        <p:spPr>
          <a:xfrm>
            <a:off x="0" y="4866501"/>
            <a:ext cx="9144000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+mn-lt"/>
              </a:rPr>
              <a:t>Report on Research Data Services in US Higher Education</a:t>
            </a:r>
          </a:p>
        </p:txBody>
      </p:sp>
    </p:spTree>
    <p:extLst>
      <p:ext uri="{BB962C8B-B14F-4D97-AF65-F5344CB8AC3E}">
        <p14:creationId xmlns:p14="http://schemas.microsoft.com/office/powerpoint/2010/main" val="3443323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630C0-D3F5-C449-8A55-D89E08580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C11C6-E8D3-8843-B244-94F5158E8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396420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accent6"/>
                </a:solidFill>
              </a:rPr>
              <a:t>Libraries</a:t>
            </a:r>
            <a:r>
              <a:rPr lang="en-US" dirty="0"/>
              <a:t> are important providers of research data services</a:t>
            </a: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accent6"/>
                </a:solidFill>
              </a:rPr>
              <a:t>IT/research computing </a:t>
            </a:r>
            <a:r>
              <a:rPr lang="en-US" dirty="0"/>
              <a:t>provide fewer research data services than libraries, but are also an important provider</a:t>
            </a:r>
          </a:p>
          <a:p>
            <a:pPr>
              <a:spcAft>
                <a:spcPts val="1200"/>
              </a:spcAft>
            </a:pPr>
            <a:r>
              <a:rPr lang="en-US" dirty="0"/>
              <a:t>A wide variety of services are provided by </a:t>
            </a:r>
            <a:r>
              <a:rPr lang="en-US" b="1" dirty="0">
                <a:solidFill>
                  <a:schemeClr val="accent6"/>
                </a:solidFill>
              </a:rPr>
              <a:t>academic departments, research centers and facilities, and professional schools</a:t>
            </a: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accent6"/>
                </a:solidFill>
              </a:rPr>
              <a:t>High performance computing </a:t>
            </a:r>
            <a:r>
              <a:rPr lang="en-US" dirty="0"/>
              <a:t>offered: 100% R1, 60% R2, 24% SLACs</a:t>
            </a:r>
          </a:p>
          <a:p>
            <a:pPr marL="0" indent="0">
              <a:spcAft>
                <a:spcPts val="1200"/>
              </a:spcAft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18D52-A7EB-514C-8116-980B5F376B69}"/>
              </a:ext>
            </a:extLst>
          </p:cNvPr>
          <p:cNvSpPr txBox="1"/>
          <p:nvPr/>
        </p:nvSpPr>
        <p:spPr>
          <a:xfrm>
            <a:off x="0" y="4866501"/>
            <a:ext cx="9144000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+mn-lt"/>
              </a:rPr>
              <a:t>Report on Research Data Services in US Higher Education</a:t>
            </a:r>
          </a:p>
        </p:txBody>
      </p:sp>
    </p:spTree>
    <p:extLst>
      <p:ext uri="{BB962C8B-B14F-4D97-AF65-F5344CB8AC3E}">
        <p14:creationId xmlns:p14="http://schemas.microsoft.com/office/powerpoint/2010/main" val="688008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FD475-B2FB-FE4A-B4DA-5C808B453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Research Data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385FD-ADA5-C342-AD6E-CAC09EC3E5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369219"/>
            <a:ext cx="4128701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5"/>
                </a:solidFill>
              </a:rPr>
              <a:t>Within Libraries and IT</a:t>
            </a:r>
          </a:p>
          <a:p>
            <a:r>
              <a:rPr lang="en-US" dirty="0"/>
              <a:t>Consulting</a:t>
            </a:r>
          </a:p>
          <a:p>
            <a:r>
              <a:rPr lang="en-US" dirty="0"/>
              <a:t>Training events</a:t>
            </a:r>
          </a:p>
          <a:p>
            <a:r>
              <a:rPr lang="en-US" dirty="0"/>
              <a:t>Backend work (data architecture, metadata design)</a:t>
            </a:r>
          </a:p>
          <a:p>
            <a:r>
              <a:rPr lang="en-US" dirty="0"/>
              <a:t>Front end work (web development, data visualizations)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9795C0-28DB-BD40-8546-E4D67F7CC2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75139" y="1369219"/>
            <a:ext cx="3886200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5"/>
                </a:solidFill>
              </a:rPr>
              <a:t>Outside Libraries and IT</a:t>
            </a:r>
          </a:p>
          <a:p>
            <a:r>
              <a:rPr lang="en-US" dirty="0"/>
              <a:t>Statistics </a:t>
            </a:r>
          </a:p>
          <a:p>
            <a:r>
              <a:rPr lang="en-US" dirty="0"/>
              <a:t>Bioinformatics</a:t>
            </a:r>
          </a:p>
          <a:p>
            <a:r>
              <a:rPr lang="en-US" dirty="0"/>
              <a:t>Geospatial</a:t>
            </a:r>
          </a:p>
          <a:p>
            <a:r>
              <a:rPr lang="en-US" dirty="0"/>
              <a:t>Clinical data</a:t>
            </a:r>
          </a:p>
          <a:p>
            <a:r>
              <a:rPr lang="en-US" dirty="0"/>
              <a:t>Business</a:t>
            </a:r>
          </a:p>
          <a:p>
            <a:r>
              <a:rPr lang="en-US" dirty="0"/>
              <a:t>Social Science</a:t>
            </a:r>
          </a:p>
          <a:p>
            <a:r>
              <a:rPr lang="en-US" dirty="0"/>
              <a:t>Visualizations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5EFC0E-9F82-5A47-B4C2-28FCB905C4C0}"/>
              </a:ext>
            </a:extLst>
          </p:cNvPr>
          <p:cNvSpPr txBox="1"/>
          <p:nvPr/>
        </p:nvSpPr>
        <p:spPr>
          <a:xfrm>
            <a:off x="0" y="4866501"/>
            <a:ext cx="9144000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+mn-lt"/>
              </a:rPr>
              <a:t>Report on Research Data Services in US Higher Education</a:t>
            </a:r>
          </a:p>
        </p:txBody>
      </p:sp>
    </p:spTree>
    <p:extLst>
      <p:ext uri="{BB962C8B-B14F-4D97-AF65-F5344CB8AC3E}">
        <p14:creationId xmlns:p14="http://schemas.microsoft.com/office/powerpoint/2010/main" val="59927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F8EE38C-1C8A-1B40-AB60-37FFC12BB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28" y="2895600"/>
            <a:ext cx="4578113" cy="193298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9B7A0212-F85F-7749-9F74-8A82D5F7D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Libraries are the largest contributors to Research Data Services: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F5D0173-3923-5B42-9A52-27093B705A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663700"/>
            <a:ext cx="2949178" cy="146308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32% in R1s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53% in SLACs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Only 22% in R2s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5BD7F4-E055-DB42-BFD5-A85DBA2D5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50800"/>
            <a:ext cx="50292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781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C45ED3-572F-0846-8363-FBF27054D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Profile of types of Library Data Services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EB74FD-6A5B-7746-BBA2-0F7A3FDCA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91" y="1275450"/>
            <a:ext cx="7756264" cy="374404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80E1416-3910-0E40-8518-698A0BA078C3}"/>
              </a:ext>
            </a:extLst>
          </p:cNvPr>
          <p:cNvSpPr/>
          <p:nvPr/>
        </p:nvSpPr>
        <p:spPr>
          <a:xfrm>
            <a:off x="2249624" y="1847065"/>
            <a:ext cx="1054249" cy="430306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2EA1AA-A359-8B47-90FB-DE4B909767A3}"/>
              </a:ext>
            </a:extLst>
          </p:cNvPr>
          <p:cNvSpPr txBox="1"/>
          <p:nvPr/>
        </p:nvSpPr>
        <p:spPr>
          <a:xfrm>
            <a:off x="771229" y="1027325"/>
            <a:ext cx="7295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accent6"/>
                </a:solidFill>
                <a:latin typeface="+mn-lt"/>
              </a:rPr>
              <a:t>Generalist consultation 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is the most common service offered by the libraries</a:t>
            </a:r>
          </a:p>
        </p:txBody>
      </p:sp>
    </p:spTree>
    <p:extLst>
      <p:ext uri="{BB962C8B-B14F-4D97-AF65-F5344CB8AC3E}">
        <p14:creationId xmlns:p14="http://schemas.microsoft.com/office/powerpoint/2010/main" val="2683472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2D6FA22-C7A3-8947-BDB1-022EA1BB6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0273"/>
            <a:ext cx="7886700" cy="994172"/>
          </a:xfrm>
        </p:spPr>
        <p:txBody>
          <a:bodyPr>
            <a:noAutofit/>
          </a:bodyPr>
          <a:lstStyle/>
          <a:p>
            <a:r>
              <a:rPr lang="en-US" sz="2400" b="1" dirty="0"/>
              <a:t>Average number of research data services per institution offered by centers and facilities, departments, and schools</a:t>
            </a:r>
            <a:br>
              <a:rPr lang="en-US" sz="2400" b="1" dirty="0"/>
            </a:b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4F714F-1B7C-8F49-A221-2FF17012D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097" y="889686"/>
            <a:ext cx="6926603" cy="420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331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14727</TotalTime>
  <Words>1376</Words>
  <Application>Microsoft Macintosh PowerPoint</Application>
  <PresentationFormat>On-screen Show (16:9)</PresentationFormat>
  <Paragraphs>210</Paragraphs>
  <Slides>28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Wingdings</vt:lpstr>
      <vt:lpstr>Office Theme</vt:lpstr>
      <vt:lpstr>PowerPoint Presentation</vt:lpstr>
      <vt:lpstr>A Recent US Report</vt:lpstr>
      <vt:lpstr>PowerPoint Presentation</vt:lpstr>
      <vt:lpstr>Study Design and Definitions</vt:lpstr>
      <vt:lpstr>Key Findings</vt:lpstr>
      <vt:lpstr>Types of Research Data Services</vt:lpstr>
      <vt:lpstr>Libraries are the largest contributors to Research Data Services:</vt:lpstr>
      <vt:lpstr>Profile of types of Library Data Services </vt:lpstr>
      <vt:lpstr>Average number of research data services per institution offered by centers and facilities, departments, and schools </vt:lpstr>
      <vt:lpstr>Report Conclusions</vt:lpstr>
      <vt:lpstr>Our efforts at Harvard</vt:lpstr>
      <vt:lpstr>A wide variety of research services across Harvard.  Collaboration between Research offices,  the Library, and IT is key.</vt:lpstr>
      <vt:lpstr>A new inventory of research support services and a single resource to find them</vt:lpstr>
      <vt:lpstr>PowerPoint Presentation</vt:lpstr>
      <vt:lpstr>Build inventories of existing services</vt:lpstr>
      <vt:lpstr>Standardize services information across units</vt:lpstr>
      <vt:lpstr>Coordinate through working groups</vt:lpstr>
      <vt:lpstr>Browse service offerings by three main services</vt:lpstr>
      <vt:lpstr>Uniformity across research support offerings</vt:lpstr>
      <vt:lpstr>Browse services offerings by research lifecycle phases</vt:lpstr>
      <vt:lpstr>Planning: Access &amp; Reuse Plan &amp; Design</vt:lpstr>
      <vt:lpstr>Active Research: Collect &amp; Create Analyze &amp; Collaborate</vt:lpstr>
      <vt:lpstr>Dissemination &amp; Preservation: Evaluate &amp; Archive Share &amp; Disseminate</vt:lpstr>
      <vt:lpstr>PowerPoint Presentation</vt:lpstr>
      <vt:lpstr>What’s Next</vt:lpstr>
      <vt:lpstr>What we are learning</vt:lpstr>
      <vt:lpstr>Towards an integrated solution</vt:lpstr>
      <vt:lpstr>Thank you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351</cp:revision>
  <cp:lastPrinted>2020-11-17T23:24:38Z</cp:lastPrinted>
  <dcterms:modified xsi:type="dcterms:W3CDTF">2021-01-18T23:47:21Z</dcterms:modified>
</cp:coreProperties>
</file>